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85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45" y="5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8D93B-EC58-8F21-7703-2A975CD95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EC2C76-5AE3-B44A-BB82-1EEC470BF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92C0D-659F-C9FD-ED8D-33250F764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6DE26-C5CF-4373-C00F-C4CA93654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FFB32-A8A1-6582-083B-598B4DCB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69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02B3F-9A33-B82E-2794-70612A1E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092AC4-FEB7-42B7-8B03-612D89C69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5C659-5A2E-F3A0-3FC6-130BF890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33F56-8812-0B57-70DD-308862F1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D1DB5-C497-2489-8BAC-89F6E563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07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51D3FB-F8CF-7B5E-EAD3-46FB0DD002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89DEAE-4B99-DC89-3770-04E977895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4E38A-2D06-A21B-5FED-CC52A9BF0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E3885-A0DF-7DD8-897D-1EF47B80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F741C-FB46-DD35-9F15-3F34E9B5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65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6005A-D1AE-F6FF-1F18-35283CC92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2FF5B-B67D-6034-D73A-813A2A780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7A81E-2E3A-057C-C139-FC324CF0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82649-F883-3E44-0B31-50B2E54D1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11A21-5BBA-9ECC-0E34-11FF9906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67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D6CE3-6580-580D-26D3-C4544BD1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DD619-A8D6-3425-374A-4B23694B2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BC16D-9C4E-81B3-BFB5-3D6FDA9E4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2FE79-2C0B-1EB4-51BA-E1CFFFEF6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1A02C-DE10-92BD-1219-6391DE51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58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84D05-8B6B-BE23-1E42-AC71390C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E2BEF-CE83-B0CD-A53E-A85F541374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70ADE-0840-EBF5-0AA1-0C2FE9A88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0D57C-4E16-DFFC-7730-52A078BC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45683-90BC-8831-C125-91DFB7A27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F5C74-A3A2-BD62-347A-F6102C65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75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4FF1-D7B2-79AD-E131-3EAFA137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41CB5-12FC-2EB5-4EDA-A8FFAB578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B2AE6-D9CC-7188-693D-F42F9575A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D8B50-4161-94A8-55D4-701A038BF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057677-6984-4469-4A24-08994805D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519F77-1247-22D6-8C86-26413DD8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F01513-93A9-1F63-32A3-FAA0969A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C00C1F-F1E6-F75A-0F70-797B821B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30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D3338-5724-19C6-A6E3-8AAF1B850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77EF25-B3DA-49D1-D9C3-60D39ADC9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C6DB5-123F-296A-3653-5C4A4250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38C95-CDE3-18B5-A6F4-4F7EE0D6F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5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3D490E-3296-C6FF-2AC0-1EE7DDA6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82ED8A-F146-7EE3-DEAB-FBF440F49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A9B13-0D96-C2DA-A635-5CE2BEADD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9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665CE-7FD9-E4D6-3F5F-2DA8AC100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8F610-CD05-590A-3F68-59F0A7877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AE395-64DE-55A5-4F01-4149B8E50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E99E6-9C8B-462F-52E5-7761643F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20964-EF05-5DE6-6841-95FB15C9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2F3A4-2BA6-99EA-6406-CDA0D6DE8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60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B0D53-6CA6-ACD1-5716-D268A011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51CED8-895C-1999-3BA1-477A7CB5E9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AC1B6-6785-3C0A-CA4E-EF2465FB9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6C5A14-83FD-CB97-55BF-0B75A7F4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AB1E7-72C5-11BB-F41B-DE2C6A5A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FC42D5-A104-B800-AB00-CB72B91A1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54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0E4359-FB79-F8C0-C414-3FF2D9493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78D2B-303A-A6A6-F4CA-B276B88CD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BAE0E-4B42-F7BC-ACB9-7B638B970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0FB1-1123-4731-AFBA-6D17455D9A8E}" type="datetimeFigureOut">
              <a:rPr lang="en-GB" smtClean="0"/>
              <a:t>23/07/2023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D703B-3122-93F7-C7A9-BD717052C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E76F8-AFDA-EDDC-A1E4-E29867E38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0E82E-AF8F-4D96-96F1-D466C6138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51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9AEE6-478D-2521-452F-D8E524523C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 Endoscopic management of colorectal polyps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4841CF-D36E-91A1-AEA1-DE61EA6AD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31456" y="4756030"/>
            <a:ext cx="4836543" cy="501770"/>
          </a:xfrm>
        </p:spPr>
        <p:txBody>
          <a:bodyPr/>
          <a:lstStyle/>
          <a:p>
            <a:r>
              <a:rPr lang="en-GB" dirty="0"/>
              <a:t>Gastroenterology Report, 11, 2023</a:t>
            </a:r>
          </a:p>
        </p:txBody>
      </p:sp>
    </p:spTree>
    <p:extLst>
      <p:ext uri="{BB962C8B-B14F-4D97-AF65-F5344CB8AC3E}">
        <p14:creationId xmlns:p14="http://schemas.microsoft.com/office/powerpoint/2010/main" val="3014618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0B7C6-7B45-D4AD-B3FE-D5CA8C2CD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Recommended resection techniques for colorectal polyps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EDA9A-429B-8BD7-5FD0-B6799426E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FF0000"/>
                </a:solidFill>
              </a:rPr>
              <a:t>Complete resection </a:t>
            </a:r>
            <a:r>
              <a:rPr lang="en-GB" dirty="0"/>
              <a:t>of colorectal polyps and prevention of CRC are the aims of endoscopic polypectomy. </a:t>
            </a:r>
          </a:p>
          <a:p>
            <a:r>
              <a:rPr lang="en-GB" dirty="0"/>
              <a:t>Therefore, the endoscopist should choose the most complete, safest, and most effective and evidence-based resection technique.</a:t>
            </a:r>
          </a:p>
          <a:p>
            <a:pPr marL="0" indent="0">
              <a:buNone/>
            </a:pPr>
            <a:r>
              <a:rPr lang="en-GB" dirty="0"/>
              <a:t>    </a:t>
            </a:r>
          </a:p>
          <a:p>
            <a:pPr marL="0" indent="0">
              <a:buNone/>
            </a:pPr>
            <a:r>
              <a:rPr lang="en-GB" dirty="0"/>
              <a:t>   </a:t>
            </a:r>
          </a:p>
          <a:p>
            <a:pPr marL="0" indent="0">
              <a:buNone/>
            </a:pPr>
            <a:r>
              <a:rPr lang="en-GB" dirty="0"/>
              <a:t>        An algorithm of polypectomy recommendations is as follows</a:t>
            </a:r>
          </a:p>
        </p:txBody>
      </p:sp>
    </p:spTree>
    <p:extLst>
      <p:ext uri="{BB962C8B-B14F-4D97-AF65-F5344CB8AC3E}">
        <p14:creationId xmlns:p14="http://schemas.microsoft.com/office/powerpoint/2010/main" val="653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EB582-7744-DAFD-36F7-4FA20BDAF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For </a:t>
            </a:r>
            <a:r>
              <a:rPr lang="en-GB" dirty="0">
                <a:solidFill>
                  <a:srgbClr val="FF0000"/>
                </a:solidFill>
              </a:rPr>
              <a:t>pedunculated</a:t>
            </a:r>
            <a:r>
              <a:rPr lang="en-GB" dirty="0"/>
              <a:t> colorectal polyps with a </a:t>
            </a:r>
            <a:r>
              <a:rPr lang="en-GB" dirty="0">
                <a:solidFill>
                  <a:srgbClr val="FF0000"/>
                </a:solidFill>
              </a:rPr>
              <a:t>head of &lt;20 mm </a:t>
            </a:r>
            <a:r>
              <a:rPr lang="en-GB" dirty="0"/>
              <a:t>and a </a:t>
            </a:r>
            <a:r>
              <a:rPr lang="en-GB" dirty="0">
                <a:solidFill>
                  <a:srgbClr val="FF0000"/>
                </a:solidFill>
              </a:rPr>
              <a:t>stalk of &lt;5 mm</a:t>
            </a:r>
            <a:r>
              <a:rPr lang="en-GB" dirty="0"/>
              <a:t> in diameter, hot snare polypectomy(</a:t>
            </a:r>
            <a:r>
              <a:rPr lang="en-GB" dirty="0">
                <a:solidFill>
                  <a:srgbClr val="FF0000"/>
                </a:solidFill>
              </a:rPr>
              <a:t>HSP</a:t>
            </a:r>
            <a:r>
              <a:rPr lang="en-GB" dirty="0"/>
              <a:t>) is recommended.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pedunculated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colorectal polyps with a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of &gt;20mm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or a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stalk of &gt; 5 mm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 diameter, the risk of post polypectomy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bleeding increases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because of the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 vessel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within the stalk. Thus, prophylactic ligation of stalk by using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endoloops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clips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recommended prior to HSP</a:t>
            </a:r>
          </a:p>
        </p:txBody>
      </p:sp>
    </p:spTree>
    <p:extLst>
      <p:ext uri="{BB962C8B-B14F-4D97-AF65-F5344CB8AC3E}">
        <p14:creationId xmlns:p14="http://schemas.microsoft.com/office/powerpoint/2010/main" val="304328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C7E8-53A9-1E75-E397-D5E5F35CD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634" y="1230702"/>
            <a:ext cx="10537166" cy="4088921"/>
          </a:xfrm>
        </p:spPr>
        <p:txBody>
          <a:bodyPr/>
          <a:lstStyle/>
          <a:p>
            <a:r>
              <a:rPr lang="en-GB" dirty="0"/>
              <a:t>For </a:t>
            </a:r>
            <a:r>
              <a:rPr lang="en-GB" dirty="0">
                <a:solidFill>
                  <a:srgbClr val="FF0000"/>
                </a:solidFill>
              </a:rPr>
              <a:t>non-pedunculated</a:t>
            </a:r>
            <a:r>
              <a:rPr lang="en-GB" dirty="0"/>
              <a:t> diminutive (&lt;5 mm) and small(6–9 mm) lesions, it is recommended to use cold snare polypectomy (</a:t>
            </a:r>
            <a:r>
              <a:rPr lang="en-GB" dirty="0">
                <a:solidFill>
                  <a:srgbClr val="FF0000"/>
                </a:solidFill>
              </a:rPr>
              <a:t>CSP)</a:t>
            </a:r>
            <a:r>
              <a:rPr lang="en-GB" dirty="0"/>
              <a:t> to achieve </a:t>
            </a:r>
            <a:r>
              <a:rPr lang="en-GB" dirty="0" err="1"/>
              <a:t>en</a:t>
            </a:r>
            <a:r>
              <a:rPr lang="en-GB" dirty="0"/>
              <a:t> bloc resection.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CSP is technically </a:t>
            </a:r>
            <a:r>
              <a:rPr lang="en-GB" dirty="0">
                <a:solidFill>
                  <a:srgbClr val="FF0000"/>
                </a:solidFill>
              </a:rPr>
              <a:t>difficult</a:t>
            </a:r>
            <a:r>
              <a:rPr lang="en-GB" dirty="0"/>
              <a:t> (lesion of </a:t>
            </a:r>
            <a:r>
              <a:rPr lang="en-GB" dirty="0">
                <a:solidFill>
                  <a:srgbClr val="FF0000"/>
                </a:solidFill>
              </a:rPr>
              <a:t>&lt;3 mm</a:t>
            </a:r>
            <a:r>
              <a:rPr lang="en-GB" dirty="0"/>
              <a:t>, at </a:t>
            </a:r>
            <a:r>
              <a:rPr lang="en-GB" dirty="0">
                <a:solidFill>
                  <a:srgbClr val="FF0000"/>
                </a:solidFill>
              </a:rPr>
              <a:t>difficult sites</a:t>
            </a:r>
            <a:r>
              <a:rPr lang="en-GB" dirty="0"/>
              <a:t>), </a:t>
            </a:r>
            <a:r>
              <a:rPr lang="en-GB" dirty="0">
                <a:solidFill>
                  <a:srgbClr val="FF0000"/>
                </a:solidFill>
              </a:rPr>
              <a:t>jumbo </a:t>
            </a:r>
            <a:r>
              <a:rPr lang="en-GB" dirty="0"/>
              <a:t>or large-capacity cold biopsy forceps polypectomy may be considered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183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5BBF6-C991-B33C-B8B3-1847C5FCF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917" y="865218"/>
            <a:ext cx="10515600" cy="5035250"/>
          </a:xfrm>
        </p:spPr>
        <p:txBody>
          <a:bodyPr>
            <a:normAutofit/>
          </a:bodyPr>
          <a:lstStyle/>
          <a:p>
            <a:r>
              <a:rPr lang="en-GB" dirty="0"/>
              <a:t>For </a:t>
            </a:r>
            <a:r>
              <a:rPr lang="en-GB" dirty="0">
                <a:solidFill>
                  <a:srgbClr val="FF0000"/>
                </a:solidFill>
              </a:rPr>
              <a:t>non-pedunculated</a:t>
            </a:r>
            <a:r>
              <a:rPr lang="en-GB" dirty="0"/>
              <a:t> lesions of </a:t>
            </a:r>
            <a:r>
              <a:rPr lang="en-GB" dirty="0">
                <a:solidFill>
                  <a:srgbClr val="FF0000"/>
                </a:solidFill>
              </a:rPr>
              <a:t>&gt;10 mm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advanced endoscopic </a:t>
            </a:r>
            <a:r>
              <a:rPr lang="en-GB" dirty="0"/>
              <a:t>imaging is recommended to identify the presence of </a:t>
            </a:r>
            <a:r>
              <a:rPr lang="en-GB" dirty="0">
                <a:solidFill>
                  <a:srgbClr val="FF0000"/>
                </a:solidFill>
              </a:rPr>
              <a:t>submucosal invasion</a:t>
            </a:r>
            <a:r>
              <a:rPr lang="en-GB" dirty="0"/>
              <a:t> such as </a:t>
            </a:r>
            <a:r>
              <a:rPr lang="en-GB" dirty="0">
                <a:solidFill>
                  <a:srgbClr val="FF0000"/>
                </a:solidFill>
              </a:rPr>
              <a:t>irregular </a:t>
            </a:r>
            <a:r>
              <a:rPr lang="en-GB" dirty="0"/>
              <a:t>or absent surface </a:t>
            </a:r>
            <a:r>
              <a:rPr lang="en-GB" dirty="0">
                <a:solidFill>
                  <a:srgbClr val="FF0000"/>
                </a:solidFill>
              </a:rPr>
              <a:t>vascular patterns</a:t>
            </a:r>
            <a:r>
              <a:rPr lang="en-GB" dirty="0"/>
              <a:t>.</a:t>
            </a:r>
          </a:p>
          <a:p>
            <a:r>
              <a:rPr lang="en-GB" dirty="0"/>
              <a:t>For </a:t>
            </a:r>
            <a:r>
              <a:rPr lang="en-GB" dirty="0">
                <a:solidFill>
                  <a:srgbClr val="C00000"/>
                </a:solidFill>
              </a:rPr>
              <a:t>non-pedunculated non-invasive</a:t>
            </a:r>
            <a:r>
              <a:rPr lang="en-GB" dirty="0"/>
              <a:t> lesions with intermediate size (</a:t>
            </a:r>
            <a:r>
              <a:rPr lang="en-GB" dirty="0">
                <a:solidFill>
                  <a:srgbClr val="C00000"/>
                </a:solidFill>
              </a:rPr>
              <a:t>10–19 mm), CSP or HSP </a:t>
            </a:r>
            <a:r>
              <a:rPr lang="en-GB" dirty="0"/>
              <a:t>with or without submucosal injection is recommended.</a:t>
            </a:r>
          </a:p>
          <a:p>
            <a:r>
              <a:rPr lang="en-GB" dirty="0"/>
              <a:t> For </a:t>
            </a:r>
            <a:r>
              <a:rPr lang="en-GB" dirty="0">
                <a:solidFill>
                  <a:srgbClr val="C00000"/>
                </a:solidFill>
              </a:rPr>
              <a:t>non-pedunculated non-invasive </a:t>
            </a:r>
            <a:r>
              <a:rPr lang="en-GB" dirty="0"/>
              <a:t>lesions with large </a:t>
            </a:r>
            <a:r>
              <a:rPr lang="en-GB" dirty="0">
                <a:solidFill>
                  <a:srgbClr val="C00000"/>
                </a:solidFill>
              </a:rPr>
              <a:t>size(&gt;20 mm</a:t>
            </a:r>
            <a:r>
              <a:rPr lang="en-GB" dirty="0"/>
              <a:t>), endoscopic mucosal resection (</a:t>
            </a:r>
            <a:r>
              <a:rPr lang="en-GB" dirty="0">
                <a:solidFill>
                  <a:srgbClr val="C00000"/>
                </a:solidFill>
              </a:rPr>
              <a:t>EMR)</a:t>
            </a:r>
            <a:r>
              <a:rPr lang="en-GB" dirty="0"/>
              <a:t> is recommended.  </a:t>
            </a:r>
          </a:p>
          <a:p>
            <a:r>
              <a:rPr lang="en-GB" dirty="0"/>
              <a:t>All grossly visible tissue should be resected in </a:t>
            </a:r>
            <a:r>
              <a:rPr lang="en-GB" dirty="0">
                <a:solidFill>
                  <a:srgbClr val="C00000"/>
                </a:solidFill>
              </a:rPr>
              <a:t>one session</a:t>
            </a:r>
            <a:r>
              <a:rPr lang="en-GB" dirty="0"/>
              <a:t>, and the post-EMR margin </a:t>
            </a:r>
            <a:r>
              <a:rPr lang="en-GB" dirty="0">
                <a:solidFill>
                  <a:srgbClr val="C00000"/>
                </a:solidFill>
              </a:rPr>
              <a:t>without visible remains </a:t>
            </a:r>
            <a:r>
              <a:rPr lang="en-GB" dirty="0"/>
              <a:t>should receive adjuvant </a:t>
            </a:r>
            <a:r>
              <a:rPr lang="en-GB" dirty="0">
                <a:solidFill>
                  <a:srgbClr val="C00000"/>
                </a:solidFill>
              </a:rPr>
              <a:t>thermal ablation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540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268E0-1309-48BF-F746-E90EC9970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72380-13B4-9779-890F-C85B5230B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For </a:t>
            </a:r>
            <a:r>
              <a:rPr lang="en-GB" dirty="0">
                <a:solidFill>
                  <a:srgbClr val="C00000"/>
                </a:solidFill>
              </a:rPr>
              <a:t>non-pedunculated</a:t>
            </a:r>
            <a:r>
              <a:rPr lang="en-GB" dirty="0"/>
              <a:t> lesions suspected of </a:t>
            </a:r>
            <a:r>
              <a:rPr lang="en-GB" dirty="0">
                <a:solidFill>
                  <a:srgbClr val="C00000"/>
                </a:solidFill>
              </a:rPr>
              <a:t>superficial submucosal </a:t>
            </a:r>
            <a:r>
              <a:rPr lang="en-GB" dirty="0"/>
              <a:t>invasion, </a:t>
            </a:r>
            <a:r>
              <a:rPr lang="en-GB" dirty="0">
                <a:solidFill>
                  <a:srgbClr val="C00000"/>
                </a:solidFill>
              </a:rPr>
              <a:t>EMR </a:t>
            </a:r>
            <a:r>
              <a:rPr lang="en-GB" dirty="0"/>
              <a:t>or endoscopic submucosal dissection </a:t>
            </a:r>
            <a:r>
              <a:rPr lang="en-GB" dirty="0">
                <a:solidFill>
                  <a:srgbClr val="C00000"/>
                </a:solidFill>
              </a:rPr>
              <a:t>(ESD</a:t>
            </a:r>
            <a:r>
              <a:rPr lang="en-GB" dirty="0"/>
              <a:t>) is recommended if complete resection is feasible and safe.</a:t>
            </a:r>
          </a:p>
          <a:p>
            <a:r>
              <a:rPr lang="en-GB" dirty="0"/>
              <a:t>For non-pedunculated lesions suspected of </a:t>
            </a:r>
            <a:r>
              <a:rPr lang="en-GB" dirty="0">
                <a:solidFill>
                  <a:srgbClr val="C00000"/>
                </a:solidFill>
              </a:rPr>
              <a:t>deep submucosal </a:t>
            </a:r>
            <a:r>
              <a:rPr lang="en-GB" dirty="0"/>
              <a:t>invasion, </a:t>
            </a:r>
            <a:r>
              <a:rPr lang="en-GB" dirty="0">
                <a:solidFill>
                  <a:srgbClr val="C00000"/>
                </a:solidFill>
              </a:rPr>
              <a:t>surgery </a:t>
            </a:r>
            <a:r>
              <a:rPr lang="en-GB" dirty="0"/>
              <a:t>is recommended</a:t>
            </a:r>
          </a:p>
        </p:txBody>
      </p:sp>
    </p:spTree>
    <p:extLst>
      <p:ext uri="{BB962C8B-B14F-4D97-AF65-F5344CB8AC3E}">
        <p14:creationId xmlns:p14="http://schemas.microsoft.com/office/powerpoint/2010/main" val="2471347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C4267-6804-4382-DED2-DDC1F66DF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Biopsy forceps polypectomy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3296-D0D1-CC96-24DD-172A901DC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Biopsy forceps can be classified as </a:t>
            </a:r>
            <a:r>
              <a:rPr lang="en-GB" dirty="0">
                <a:solidFill>
                  <a:srgbClr val="C00000"/>
                </a:solidFill>
              </a:rPr>
              <a:t>hot</a:t>
            </a:r>
            <a:r>
              <a:rPr lang="en-GB" dirty="0"/>
              <a:t> biopsy forceps or </a:t>
            </a:r>
            <a:r>
              <a:rPr lang="en-GB" dirty="0">
                <a:solidFill>
                  <a:srgbClr val="C00000"/>
                </a:solidFill>
              </a:rPr>
              <a:t>cold</a:t>
            </a:r>
            <a:r>
              <a:rPr lang="en-GB" dirty="0"/>
              <a:t> biopsy forceps, depending on whether to use electrocautery or not.</a:t>
            </a:r>
          </a:p>
          <a:p>
            <a:r>
              <a:rPr lang="en-GB" dirty="0"/>
              <a:t> Cold forceps polypectomy (CFP) carries advantages such as the widespread and immediate device </a:t>
            </a:r>
            <a:r>
              <a:rPr lang="en-GB" dirty="0">
                <a:solidFill>
                  <a:srgbClr val="C00000"/>
                </a:solidFill>
              </a:rPr>
              <a:t>availability</a:t>
            </a:r>
            <a:r>
              <a:rPr lang="en-GB" dirty="0"/>
              <a:t> and </a:t>
            </a:r>
            <a:r>
              <a:rPr lang="en-GB" dirty="0">
                <a:solidFill>
                  <a:srgbClr val="C00000"/>
                </a:solidFill>
              </a:rPr>
              <a:t>simplicity</a:t>
            </a:r>
            <a:r>
              <a:rPr lang="en-GB" dirty="0"/>
              <a:t> of use. </a:t>
            </a:r>
          </a:p>
          <a:p>
            <a:r>
              <a:rPr lang="en-GB" dirty="0"/>
              <a:t>However, the </a:t>
            </a:r>
            <a:r>
              <a:rPr lang="en-GB" dirty="0">
                <a:solidFill>
                  <a:srgbClr val="C00000"/>
                </a:solidFill>
              </a:rPr>
              <a:t>incomplete</a:t>
            </a:r>
            <a:r>
              <a:rPr lang="en-GB" dirty="0"/>
              <a:t> resection rates of CFP rise along with the </a:t>
            </a:r>
            <a:r>
              <a:rPr lang="en-GB" dirty="0">
                <a:solidFill>
                  <a:srgbClr val="C00000"/>
                </a:solidFill>
              </a:rPr>
              <a:t>lesion size</a:t>
            </a:r>
            <a:r>
              <a:rPr lang="en-GB" dirty="0"/>
              <a:t>, the number of bites, and the </a:t>
            </a:r>
            <a:r>
              <a:rPr lang="en-GB" dirty="0">
                <a:solidFill>
                  <a:srgbClr val="C00000"/>
                </a:solidFill>
              </a:rPr>
              <a:t>obscure bleeding field </a:t>
            </a:r>
            <a:r>
              <a:rPr lang="en-GB" dirty="0"/>
              <a:t>after the initial bite .</a:t>
            </a:r>
          </a:p>
        </p:txBody>
      </p:sp>
    </p:spTree>
    <p:extLst>
      <p:ext uri="{BB962C8B-B14F-4D97-AF65-F5344CB8AC3E}">
        <p14:creationId xmlns:p14="http://schemas.microsoft.com/office/powerpoint/2010/main" val="1489044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2A6E7-D9DF-CC21-840A-0831A4A0E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Hot forceps polypectomy (HFP)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F05A7-4AEF-AC46-58BD-E03DBC64A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9170"/>
            <a:ext cx="10515600" cy="2748952"/>
          </a:xfrm>
        </p:spPr>
        <p:txBody>
          <a:bodyPr/>
          <a:lstStyle/>
          <a:p>
            <a:r>
              <a:rPr lang="en-GB" dirty="0"/>
              <a:t>Hot forceps polypectomy (HFP) can be applied to control bleeding . </a:t>
            </a:r>
          </a:p>
          <a:p>
            <a:r>
              <a:rPr lang="en-GB" dirty="0"/>
              <a:t>However, it is recommended against the use of HFP for polypectomy because of the high rates of </a:t>
            </a:r>
            <a:r>
              <a:rPr lang="en-GB" dirty="0">
                <a:solidFill>
                  <a:srgbClr val="C00000"/>
                </a:solidFill>
              </a:rPr>
              <a:t>incomplete resection</a:t>
            </a:r>
            <a:r>
              <a:rPr lang="en-GB" dirty="0"/>
              <a:t>, </a:t>
            </a:r>
            <a:r>
              <a:rPr lang="en-GB" dirty="0">
                <a:solidFill>
                  <a:srgbClr val="C00000"/>
                </a:solidFill>
              </a:rPr>
              <a:t>inadequate tissue </a:t>
            </a:r>
            <a:r>
              <a:rPr lang="en-GB" dirty="0"/>
              <a:t>sampling for histopathological examination, and high risks of adverse events in comparison with snare excision.</a:t>
            </a:r>
          </a:p>
        </p:txBody>
      </p:sp>
    </p:spTree>
    <p:extLst>
      <p:ext uri="{BB962C8B-B14F-4D97-AF65-F5344CB8AC3E}">
        <p14:creationId xmlns:p14="http://schemas.microsoft.com/office/powerpoint/2010/main" val="38395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5B44-766F-46FF-4F71-9245F90A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ABE0-0854-5274-C554-38497DED4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According to the jaw volume, biopsy forceps can also be classified as </a:t>
            </a:r>
            <a:r>
              <a:rPr lang="en-GB" dirty="0">
                <a:solidFill>
                  <a:srgbClr val="C00000"/>
                </a:solidFill>
              </a:rPr>
              <a:t>large-capacity </a:t>
            </a:r>
            <a:r>
              <a:rPr lang="en-GB" dirty="0"/>
              <a:t>forceps and</a:t>
            </a:r>
            <a:r>
              <a:rPr lang="en-GB" dirty="0">
                <a:solidFill>
                  <a:srgbClr val="C00000"/>
                </a:solidFill>
              </a:rPr>
              <a:t> jumbo </a:t>
            </a:r>
            <a:r>
              <a:rPr lang="en-GB" dirty="0"/>
              <a:t>forceps . The latter have a larger cup. </a:t>
            </a:r>
          </a:p>
          <a:p>
            <a:r>
              <a:rPr lang="en-GB" dirty="0">
                <a:solidFill>
                  <a:srgbClr val="C00000"/>
                </a:solidFill>
              </a:rPr>
              <a:t>Jumbo forceps </a:t>
            </a:r>
            <a:r>
              <a:rPr lang="en-GB" dirty="0"/>
              <a:t>are superior to the standard forceps in achieving complete visual endoscopic resection of sessile polyps </a:t>
            </a:r>
            <a:r>
              <a:rPr lang="en-GB" dirty="0">
                <a:solidFill>
                  <a:srgbClr val="C00000"/>
                </a:solidFill>
              </a:rPr>
              <a:t>measuring 6 mm </a:t>
            </a:r>
            <a:r>
              <a:rPr lang="en-GB" dirty="0"/>
              <a:t>and reducing the procedure time . </a:t>
            </a:r>
          </a:p>
          <a:p>
            <a:r>
              <a:rPr lang="en-GB" dirty="0"/>
              <a:t>In practice</a:t>
            </a:r>
            <a:r>
              <a:rPr lang="en-GB" dirty="0">
                <a:solidFill>
                  <a:srgbClr val="C00000"/>
                </a:solidFill>
              </a:rPr>
              <a:t>, BFP </a:t>
            </a:r>
            <a:r>
              <a:rPr lang="en-GB" dirty="0"/>
              <a:t>is the most used polypectomy technique for polyps of </a:t>
            </a:r>
            <a:r>
              <a:rPr lang="en-GB" dirty="0">
                <a:solidFill>
                  <a:srgbClr val="C00000"/>
                </a:solidFill>
              </a:rPr>
              <a:t>3</a:t>
            </a:r>
            <a:r>
              <a:rPr lang="en-GB" dirty="0"/>
              <a:t> </a:t>
            </a:r>
            <a:r>
              <a:rPr lang="en-GB" dirty="0">
                <a:solidFill>
                  <a:srgbClr val="C00000"/>
                </a:solidFill>
              </a:rPr>
              <a:t>mm </a:t>
            </a:r>
            <a:r>
              <a:rPr lang="en-GB" dirty="0"/>
              <a:t>in that it is simple to use and there is no significant difference with CSP in complete resection rates or adverse events . </a:t>
            </a:r>
          </a:p>
          <a:p>
            <a:r>
              <a:rPr lang="en-GB" dirty="0"/>
              <a:t>When a </a:t>
            </a:r>
            <a:r>
              <a:rPr lang="en-GB" dirty="0">
                <a:solidFill>
                  <a:srgbClr val="C00000"/>
                </a:solidFill>
              </a:rPr>
              <a:t>diminutive polyp </a:t>
            </a:r>
            <a:r>
              <a:rPr lang="en-GB" dirty="0"/>
              <a:t>is in a position that is </a:t>
            </a:r>
            <a:r>
              <a:rPr lang="en-GB" dirty="0">
                <a:solidFill>
                  <a:srgbClr val="C00000"/>
                </a:solidFill>
              </a:rPr>
              <a:t>difficult</a:t>
            </a:r>
            <a:r>
              <a:rPr lang="en-GB" dirty="0"/>
              <a:t> to snare, BFP, especially using </a:t>
            </a:r>
            <a:r>
              <a:rPr lang="en-GB" dirty="0">
                <a:solidFill>
                  <a:srgbClr val="C00000"/>
                </a:solidFill>
              </a:rPr>
              <a:t>jumbo forceps</a:t>
            </a:r>
            <a:r>
              <a:rPr lang="en-GB" dirty="0"/>
              <a:t>, is also al</a:t>
            </a:r>
            <a:r>
              <a:rPr lang="fr-FR" dirty="0" err="1"/>
              <a:t>ternative</a:t>
            </a:r>
            <a:r>
              <a:rPr lang="fr-FR" dirty="0"/>
              <a:t> and applicable technique.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078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631B-CBA0-0FED-FE1D-79B1F4AB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72075-2A7A-5600-7FC0-310512D8A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For </a:t>
            </a:r>
            <a:r>
              <a:rPr lang="en-GB" dirty="0">
                <a:solidFill>
                  <a:srgbClr val="C00000"/>
                </a:solidFill>
              </a:rPr>
              <a:t>polyps of &lt;5 mm</a:t>
            </a:r>
            <a:r>
              <a:rPr lang="en-GB" dirty="0"/>
              <a:t>, CSP has a higher rate of complete resection than HFP and CFP .</a:t>
            </a:r>
          </a:p>
          <a:p>
            <a:r>
              <a:rPr lang="en-GB" dirty="0"/>
              <a:t> For </a:t>
            </a:r>
            <a:r>
              <a:rPr lang="en-GB" dirty="0">
                <a:solidFill>
                  <a:srgbClr val="C00000"/>
                </a:solidFill>
              </a:rPr>
              <a:t>colorectal polyps sized &lt; 10 mm</a:t>
            </a:r>
            <a:r>
              <a:rPr lang="en-GB" dirty="0"/>
              <a:t>, although </a:t>
            </a:r>
            <a:r>
              <a:rPr lang="en-GB" dirty="0">
                <a:solidFill>
                  <a:srgbClr val="C00000"/>
                </a:solidFill>
              </a:rPr>
              <a:t>CSP and HSP </a:t>
            </a:r>
            <a:r>
              <a:rPr lang="en-GB" dirty="0"/>
              <a:t>are the </a:t>
            </a:r>
            <a:r>
              <a:rPr lang="en-GB" dirty="0">
                <a:solidFill>
                  <a:srgbClr val="C00000"/>
                </a:solidFill>
              </a:rPr>
              <a:t>same</a:t>
            </a:r>
            <a:r>
              <a:rPr lang="en-GB" dirty="0"/>
              <a:t> in efficacy, </a:t>
            </a:r>
            <a:r>
              <a:rPr lang="en-GB" dirty="0">
                <a:solidFill>
                  <a:srgbClr val="C00000"/>
                </a:solidFill>
              </a:rPr>
              <a:t>CSP</a:t>
            </a:r>
            <a:r>
              <a:rPr lang="en-GB" dirty="0"/>
              <a:t> is safer than HSP. </a:t>
            </a:r>
          </a:p>
          <a:p>
            <a:r>
              <a:rPr lang="en-GB" dirty="0"/>
              <a:t>A meta-analysis integrating 32 randomized–controlled trials (RCTs) showed that the pooled incomplete resection rate of CSP and HSP is </a:t>
            </a:r>
            <a:r>
              <a:rPr lang="en-GB" dirty="0">
                <a:solidFill>
                  <a:srgbClr val="C00000"/>
                </a:solidFill>
              </a:rPr>
              <a:t>no different.</a:t>
            </a:r>
          </a:p>
        </p:txBody>
      </p:sp>
    </p:spTree>
    <p:extLst>
      <p:ext uri="{BB962C8B-B14F-4D97-AF65-F5344CB8AC3E}">
        <p14:creationId xmlns:p14="http://schemas.microsoft.com/office/powerpoint/2010/main" val="1749509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95450-4252-0BE4-1E93-8099CDC28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international guidelines recommend </a:t>
            </a:r>
            <a:r>
              <a:rPr lang="en-GB" dirty="0">
                <a:solidFill>
                  <a:srgbClr val="C00000"/>
                </a:solidFill>
              </a:rPr>
              <a:t>CSP as the first-line  </a:t>
            </a:r>
            <a:r>
              <a:rPr lang="en-GB" dirty="0"/>
              <a:t>treatment for small colorectal polyps (</a:t>
            </a:r>
            <a:r>
              <a:rPr lang="en-GB" dirty="0">
                <a:solidFill>
                  <a:srgbClr val="C00000"/>
                </a:solidFill>
              </a:rPr>
              <a:t>measuring &lt;10 mm</a:t>
            </a:r>
            <a:r>
              <a:rPr lang="en-GB" dirty="0"/>
              <a:t>) . </a:t>
            </a:r>
          </a:p>
          <a:p>
            <a:r>
              <a:rPr lang="en-GB" dirty="0"/>
              <a:t>When performing CSP, it is also recommended to use a </a:t>
            </a:r>
            <a:r>
              <a:rPr lang="en-GB" dirty="0">
                <a:solidFill>
                  <a:srgbClr val="C00000"/>
                </a:solidFill>
              </a:rPr>
              <a:t>thin wire </a:t>
            </a:r>
            <a:r>
              <a:rPr lang="en-GB" dirty="0"/>
              <a:t>snare specifically designed for CSP and to observe the surrounding mucosa of the resection site using </a:t>
            </a:r>
            <a:r>
              <a:rPr lang="en-GB" dirty="0">
                <a:solidFill>
                  <a:srgbClr val="C00000"/>
                </a:solidFill>
              </a:rPr>
              <a:t>chromoendoscopy </a:t>
            </a:r>
            <a:r>
              <a:rPr lang="en-GB" dirty="0"/>
              <a:t>or image-enhanced endoscopy to ensure that there is </a:t>
            </a:r>
            <a:r>
              <a:rPr lang="en-GB" dirty="0">
                <a:solidFill>
                  <a:srgbClr val="C00000"/>
                </a:solidFill>
              </a:rPr>
              <a:t>no residual lesion 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601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7C1A1-D66F-ACDD-9375-67E85EC5D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6492-7DF1-4EE6-C0B8-C128B9456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555"/>
            <a:ext cx="10515600" cy="4319408"/>
          </a:xfrm>
        </p:spPr>
        <p:txBody>
          <a:bodyPr>
            <a:normAutofit/>
          </a:bodyPr>
          <a:lstStyle/>
          <a:p>
            <a:r>
              <a:rPr lang="en-GB" dirty="0"/>
              <a:t>Colorectal cancer (CRC) is the </a:t>
            </a:r>
            <a:r>
              <a:rPr lang="en-GB" dirty="0">
                <a:solidFill>
                  <a:srgbClr val="FF0000"/>
                </a:solidFill>
              </a:rPr>
              <a:t>third </a:t>
            </a:r>
            <a:r>
              <a:rPr lang="en-GB" dirty="0"/>
              <a:t>most diagnosed malignancy and </a:t>
            </a:r>
            <a:r>
              <a:rPr lang="en-GB" dirty="0">
                <a:solidFill>
                  <a:srgbClr val="FF0000"/>
                </a:solidFill>
              </a:rPr>
              <a:t>second deadliest </a:t>
            </a:r>
            <a:r>
              <a:rPr lang="en-GB" dirty="0"/>
              <a:t>cancer in the world , causing almost 900,000 deaths annually .</a:t>
            </a:r>
          </a:p>
          <a:p>
            <a:r>
              <a:rPr lang="en-GB" dirty="0"/>
              <a:t>The carcinogenesis process of CRC includes </a:t>
            </a:r>
            <a:r>
              <a:rPr lang="en-GB" dirty="0">
                <a:solidFill>
                  <a:srgbClr val="FF0000"/>
                </a:solidFill>
              </a:rPr>
              <a:t>four pathways</a:t>
            </a:r>
            <a:r>
              <a:rPr lang="en-GB" dirty="0"/>
              <a:t>: </a:t>
            </a:r>
          </a:p>
          <a:p>
            <a:r>
              <a:rPr lang="en-GB" dirty="0">
                <a:solidFill>
                  <a:srgbClr val="FF0000"/>
                </a:solidFill>
              </a:rPr>
              <a:t>adenoma–carcinoma </a:t>
            </a:r>
            <a:r>
              <a:rPr lang="en-GB" dirty="0"/>
              <a:t>pathway, </a:t>
            </a:r>
            <a:r>
              <a:rPr lang="en-GB" dirty="0">
                <a:solidFill>
                  <a:srgbClr val="FF0000"/>
                </a:solidFill>
              </a:rPr>
              <a:t>serrated neoplastic </a:t>
            </a:r>
            <a:r>
              <a:rPr lang="en-GB" dirty="0"/>
              <a:t>pathway, </a:t>
            </a:r>
            <a:r>
              <a:rPr lang="en-GB" dirty="0">
                <a:solidFill>
                  <a:srgbClr val="FF0000"/>
                </a:solidFill>
              </a:rPr>
              <a:t>inflammatory</a:t>
            </a:r>
            <a:r>
              <a:rPr lang="en-GB" dirty="0"/>
              <a:t> pathway, and </a:t>
            </a:r>
            <a:r>
              <a:rPr lang="en-GB" dirty="0">
                <a:solidFill>
                  <a:srgbClr val="FF0000"/>
                </a:solidFill>
              </a:rPr>
              <a:t>de novo </a:t>
            </a:r>
            <a:r>
              <a:rPr lang="en-GB" dirty="0"/>
              <a:t>pathway . </a:t>
            </a:r>
          </a:p>
          <a:p>
            <a:r>
              <a:rPr lang="en-GB" dirty="0"/>
              <a:t>The first two pathways account for the vast majority and arise from colorectal polyps. The conventional </a:t>
            </a:r>
            <a:r>
              <a:rPr lang="en-GB" dirty="0">
                <a:solidFill>
                  <a:srgbClr val="FF0000"/>
                </a:solidFill>
              </a:rPr>
              <a:t>adenoma–carcinoma </a:t>
            </a:r>
            <a:r>
              <a:rPr lang="en-GB" dirty="0"/>
              <a:t>pathway leads to 70% of sporadic CRC and the </a:t>
            </a:r>
            <a:r>
              <a:rPr lang="en-GB" dirty="0">
                <a:solidFill>
                  <a:srgbClr val="FF0000"/>
                </a:solidFill>
              </a:rPr>
              <a:t>serrated neoplastic </a:t>
            </a:r>
            <a:r>
              <a:rPr lang="en-GB" dirty="0"/>
              <a:t>pathway accounts for 15%–30% of CRC 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594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BD222-790F-B09D-E17B-74130A17F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8A421-849D-7591-C2E3-12E11BF8C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879" y="1230702"/>
            <a:ext cx="10565921" cy="5158596"/>
          </a:xfrm>
        </p:spPr>
        <p:txBody>
          <a:bodyPr>
            <a:normAutofit fontScale="92500"/>
          </a:bodyPr>
          <a:lstStyle/>
          <a:p>
            <a:r>
              <a:rPr lang="en-GB" dirty="0"/>
              <a:t>HSP is defined as the snare resection for polyps involving </a:t>
            </a:r>
            <a:r>
              <a:rPr lang="en-GB" dirty="0">
                <a:solidFill>
                  <a:srgbClr val="C00000"/>
                </a:solidFill>
              </a:rPr>
              <a:t>electrocautery</a:t>
            </a:r>
            <a:r>
              <a:rPr lang="en-GB" dirty="0"/>
              <a:t>. </a:t>
            </a:r>
          </a:p>
          <a:p>
            <a:r>
              <a:rPr lang="en-GB" dirty="0"/>
              <a:t>The ability to </a:t>
            </a:r>
            <a:r>
              <a:rPr lang="en-GB" dirty="0">
                <a:solidFill>
                  <a:srgbClr val="C00000"/>
                </a:solidFill>
              </a:rPr>
              <a:t>cut and coagulate </a:t>
            </a:r>
            <a:r>
              <a:rPr lang="en-GB" dirty="0"/>
              <a:t>simultaneously enables HSP to deal with small vessels supplying the polyps .</a:t>
            </a:r>
          </a:p>
          <a:p>
            <a:r>
              <a:rPr lang="en-GB" dirty="0"/>
              <a:t> Although HSP could be used to remove pedunculated lesions, polyps with </a:t>
            </a:r>
            <a:r>
              <a:rPr lang="en-GB" dirty="0">
                <a:solidFill>
                  <a:srgbClr val="C00000"/>
                </a:solidFill>
              </a:rPr>
              <a:t>larger sizes </a:t>
            </a:r>
            <a:r>
              <a:rPr lang="en-GB" dirty="0"/>
              <a:t>require </a:t>
            </a:r>
            <a:r>
              <a:rPr lang="en-GB" dirty="0">
                <a:solidFill>
                  <a:srgbClr val="C00000"/>
                </a:solidFill>
              </a:rPr>
              <a:t>additional ligation </a:t>
            </a:r>
            <a:r>
              <a:rPr lang="en-GB" dirty="0"/>
              <a:t>of large vessels within  the stalk . </a:t>
            </a:r>
          </a:p>
          <a:p>
            <a:r>
              <a:rPr lang="en-GB" dirty="0"/>
              <a:t>Electrocautery results in </a:t>
            </a:r>
            <a:r>
              <a:rPr lang="en-GB" dirty="0">
                <a:solidFill>
                  <a:srgbClr val="C00000"/>
                </a:solidFill>
              </a:rPr>
              <a:t>thermal damage </a:t>
            </a:r>
            <a:r>
              <a:rPr lang="en-GB" dirty="0"/>
              <a:t>to the deep layers of the colon wall, which may </a:t>
            </a:r>
            <a:r>
              <a:rPr lang="en-GB" dirty="0">
                <a:solidFill>
                  <a:srgbClr val="C00000"/>
                </a:solidFill>
              </a:rPr>
              <a:t>induce tissue necrosis </a:t>
            </a:r>
            <a:r>
              <a:rPr lang="en-GB" dirty="0"/>
              <a:t>that proceeds laterally . </a:t>
            </a:r>
          </a:p>
          <a:p>
            <a:r>
              <a:rPr lang="en-GB" dirty="0"/>
              <a:t>HSP was </a:t>
            </a:r>
            <a:r>
              <a:rPr lang="en-GB" dirty="0">
                <a:solidFill>
                  <a:srgbClr val="C00000"/>
                </a:solidFill>
              </a:rPr>
              <a:t>not </a:t>
            </a:r>
            <a:r>
              <a:rPr lang="en-GB" dirty="0"/>
              <a:t>recommended for </a:t>
            </a:r>
            <a:r>
              <a:rPr lang="en-GB" dirty="0">
                <a:solidFill>
                  <a:srgbClr val="C00000"/>
                </a:solidFill>
              </a:rPr>
              <a:t>small non-pedunculated </a:t>
            </a:r>
            <a:r>
              <a:rPr lang="en-GB" dirty="0"/>
              <a:t>lesions, due to the</a:t>
            </a:r>
          </a:p>
          <a:p>
            <a:pPr marL="0" indent="0">
              <a:buNone/>
            </a:pPr>
            <a:r>
              <a:rPr lang="en-GB" dirty="0"/>
              <a:t>higher risks of abdominal pain and </a:t>
            </a:r>
            <a:r>
              <a:rPr lang="en-GB" dirty="0">
                <a:solidFill>
                  <a:srgbClr val="C00000"/>
                </a:solidFill>
              </a:rPr>
              <a:t>delayed </a:t>
            </a:r>
            <a:r>
              <a:rPr lang="en-GB" dirty="0" err="1">
                <a:solidFill>
                  <a:srgbClr val="C00000"/>
                </a:solidFill>
              </a:rPr>
              <a:t>hemorrhage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compared with CSP . </a:t>
            </a:r>
          </a:p>
          <a:p>
            <a:pPr marL="0" indent="0">
              <a:buNone/>
            </a:pPr>
            <a:r>
              <a:rPr lang="en-GB" dirty="0"/>
              <a:t>The side effect of electrocautery may be alleviated by </a:t>
            </a:r>
            <a:r>
              <a:rPr lang="en-GB" dirty="0">
                <a:solidFill>
                  <a:srgbClr val="C00000"/>
                </a:solidFill>
              </a:rPr>
              <a:t>submucosal injection </a:t>
            </a:r>
          </a:p>
        </p:txBody>
      </p:sp>
    </p:spTree>
    <p:extLst>
      <p:ext uri="{BB962C8B-B14F-4D97-AF65-F5344CB8AC3E}">
        <p14:creationId xmlns:p14="http://schemas.microsoft.com/office/powerpoint/2010/main" val="3884542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37EB7-8C4C-6E28-A315-6F3128F9E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Argon plasma coagulation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3DB3E-1A16-F44C-FA00-DC53EB3B8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APC is </a:t>
            </a:r>
            <a:r>
              <a:rPr lang="en-GB" dirty="0">
                <a:solidFill>
                  <a:srgbClr val="C00000"/>
                </a:solidFill>
              </a:rPr>
              <a:t>easier, quicker, and safer </a:t>
            </a:r>
            <a:r>
              <a:rPr lang="en-GB" dirty="0"/>
              <a:t>compared with other thermal/laser therapy. </a:t>
            </a:r>
          </a:p>
          <a:p>
            <a:r>
              <a:rPr lang="en-GB" dirty="0"/>
              <a:t>Its disadvantages lie in the serious complications of </a:t>
            </a:r>
            <a:r>
              <a:rPr lang="en-GB" dirty="0">
                <a:solidFill>
                  <a:srgbClr val="C00000"/>
                </a:solidFill>
              </a:rPr>
              <a:t>perforation</a:t>
            </a:r>
            <a:r>
              <a:rPr lang="en-GB" dirty="0"/>
              <a:t>, gas explosion, and submucosal injection of argon gas through inadvertent contact .</a:t>
            </a:r>
          </a:p>
          <a:p>
            <a:r>
              <a:rPr lang="en-GB" dirty="0"/>
              <a:t>Since its introduction to endoscopy, APC has been reported to manage </a:t>
            </a:r>
            <a:r>
              <a:rPr lang="en-GB" dirty="0" err="1"/>
              <a:t>hemostasis</a:t>
            </a:r>
            <a:r>
              <a:rPr lang="en-GB" dirty="0"/>
              <a:t>, angiodysplasia, radiation proctitis, and </a:t>
            </a:r>
            <a:r>
              <a:rPr lang="en-GB" dirty="0" err="1"/>
              <a:t>tumor</a:t>
            </a:r>
            <a:r>
              <a:rPr lang="en-GB" dirty="0"/>
              <a:t> debulking</a:t>
            </a:r>
          </a:p>
          <a:p>
            <a:r>
              <a:rPr lang="en-GB" dirty="0"/>
              <a:t>APC is also a promising adjuvant treatment for </a:t>
            </a:r>
            <a:r>
              <a:rPr lang="en-GB" dirty="0">
                <a:solidFill>
                  <a:srgbClr val="C00000"/>
                </a:solidFill>
              </a:rPr>
              <a:t>large nonpedunculated lesions. </a:t>
            </a:r>
          </a:p>
          <a:p>
            <a:r>
              <a:rPr lang="en-GB" dirty="0"/>
              <a:t>Applying APC after piecemeal snare polypectomy or EMR may help  eradicate microscopic </a:t>
            </a:r>
            <a:r>
              <a:rPr lang="en-GB" dirty="0">
                <a:solidFill>
                  <a:srgbClr val="C00000"/>
                </a:solidFill>
              </a:rPr>
              <a:t>polyp remnants </a:t>
            </a:r>
            <a:r>
              <a:rPr lang="en-GB" dirty="0"/>
              <a:t>on the margins or at the base.</a:t>
            </a:r>
          </a:p>
        </p:txBody>
      </p:sp>
    </p:spTree>
    <p:extLst>
      <p:ext uri="{BB962C8B-B14F-4D97-AF65-F5344CB8AC3E}">
        <p14:creationId xmlns:p14="http://schemas.microsoft.com/office/powerpoint/2010/main" val="3065217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B8BAF-1C16-48FD-A8DD-D2649F322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21BFC-BD1C-7CF2-7BAF-AE93FF9EC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when polyps recur at the </a:t>
            </a:r>
            <a:r>
              <a:rPr lang="en-GB" dirty="0">
                <a:solidFill>
                  <a:srgbClr val="C00000"/>
                </a:solidFill>
              </a:rPr>
              <a:t>site of prior </a:t>
            </a:r>
            <a:r>
              <a:rPr lang="en-GB" dirty="0"/>
              <a:t>polypectomy, the massive submucosal scarring makes additional resection challenging. </a:t>
            </a:r>
          </a:p>
          <a:p>
            <a:r>
              <a:rPr lang="en-GB" dirty="0"/>
              <a:t>The application of APC, preceded by submucosal injection to protect</a:t>
            </a:r>
          </a:p>
          <a:p>
            <a:pPr marL="0" indent="0">
              <a:buNone/>
            </a:pPr>
            <a:r>
              <a:rPr lang="en-GB" dirty="0"/>
              <a:t> the muscle layer, would assist in the complete eradication of recurrent    fibrotic colon polyps . 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>
                <a:solidFill>
                  <a:srgbClr val="C00000"/>
                </a:solidFill>
              </a:rPr>
              <a:t>thermal effect </a:t>
            </a:r>
            <a:r>
              <a:rPr lang="en-GB" dirty="0"/>
              <a:t>on tissue is influenced by the </a:t>
            </a:r>
            <a:r>
              <a:rPr lang="en-GB" dirty="0">
                <a:solidFill>
                  <a:srgbClr val="C00000"/>
                </a:solidFill>
              </a:rPr>
              <a:t>duration</a:t>
            </a:r>
            <a:r>
              <a:rPr lang="en-GB" dirty="0"/>
              <a:t> of application, </a:t>
            </a:r>
            <a:r>
              <a:rPr lang="en-GB" dirty="0">
                <a:solidFill>
                  <a:srgbClr val="C00000"/>
                </a:solidFill>
              </a:rPr>
              <a:t>power output</a:t>
            </a:r>
            <a:r>
              <a:rPr lang="en-GB" dirty="0"/>
              <a:t>, and </a:t>
            </a:r>
            <a:r>
              <a:rPr lang="en-GB" dirty="0">
                <a:solidFill>
                  <a:srgbClr val="C00000"/>
                </a:solidFill>
              </a:rPr>
              <a:t>distance between the probe and the target </a:t>
            </a:r>
            <a:r>
              <a:rPr lang="en-GB" dirty="0"/>
              <a:t>. </a:t>
            </a:r>
          </a:p>
          <a:p>
            <a:pPr marL="0" indent="0">
              <a:buNone/>
            </a:pPr>
            <a:r>
              <a:rPr lang="en-GB" dirty="0"/>
              <a:t>Although the thermal effect usually occurs to a limited depth, APC applied to the same area for a prolonged period can cause transmural injury and perforation </a:t>
            </a:r>
          </a:p>
        </p:txBody>
      </p:sp>
    </p:spTree>
    <p:extLst>
      <p:ext uri="{BB962C8B-B14F-4D97-AF65-F5344CB8AC3E}">
        <p14:creationId xmlns:p14="http://schemas.microsoft.com/office/powerpoint/2010/main" val="2391781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18F19-A61E-57FE-964E-1DF901DA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EMR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A98CCCC-E2A2-ABE8-4D54-A95F4CA40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EMR involves injections of a solution (normal saline solution or viscous solution, e.g. sodium hyaluronate, </a:t>
            </a:r>
            <a:r>
              <a:rPr lang="en-GB" dirty="0" err="1"/>
              <a:t>succinylated</a:t>
            </a:r>
            <a:r>
              <a:rPr lang="en-GB" dirty="0"/>
              <a:t> </a:t>
            </a:r>
            <a:r>
              <a:rPr lang="en-GB" dirty="0" err="1"/>
              <a:t>gelatin</a:t>
            </a:r>
            <a:r>
              <a:rPr lang="en-GB" dirty="0"/>
              <a:t>,   hydroxyethyl starch, and glycerol) into the submucosal space of a superficial lesion through an injection needle . </a:t>
            </a:r>
          </a:p>
          <a:p>
            <a:r>
              <a:rPr lang="en-GB" dirty="0"/>
              <a:t> we prefer using a </a:t>
            </a:r>
            <a:r>
              <a:rPr lang="en-GB" dirty="0">
                <a:solidFill>
                  <a:srgbClr val="C00000"/>
                </a:solidFill>
              </a:rPr>
              <a:t>mixture of methylene blue and saline</a:t>
            </a:r>
            <a:r>
              <a:rPr lang="en-GB" dirty="0"/>
              <a:t>. The lesion is then resected using a snare by applying high frequency current .</a:t>
            </a:r>
          </a:p>
        </p:txBody>
      </p:sp>
    </p:spTree>
    <p:extLst>
      <p:ext uri="{BB962C8B-B14F-4D97-AF65-F5344CB8AC3E}">
        <p14:creationId xmlns:p14="http://schemas.microsoft.com/office/powerpoint/2010/main" val="1832613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17128-255F-DFF9-CDB1-7500F12A5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9B46-E520-3E68-ABE3-EF4062927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Although growing evidence shows the benefit of fewer adverse effects in cold snare EMR (EMR without applying high-frequency current) , </a:t>
            </a:r>
            <a:r>
              <a:rPr lang="en-GB" dirty="0">
                <a:solidFill>
                  <a:srgbClr val="C00000"/>
                </a:solidFill>
              </a:rPr>
              <a:t>conventional hot snare EMR </a:t>
            </a:r>
            <a:r>
              <a:rPr lang="en-GB" dirty="0"/>
              <a:t>(EMR using high-frequency current) is still essentially applied . </a:t>
            </a:r>
          </a:p>
          <a:p>
            <a:r>
              <a:rPr lang="en-GB" dirty="0">
                <a:solidFill>
                  <a:srgbClr val="C00000"/>
                </a:solidFill>
              </a:rPr>
              <a:t>Lesions of &lt;20 mm </a:t>
            </a:r>
            <a:r>
              <a:rPr lang="en-GB" dirty="0"/>
              <a:t>usually can be removed in </a:t>
            </a:r>
            <a:r>
              <a:rPr lang="en-GB" dirty="0">
                <a:solidFill>
                  <a:srgbClr val="C00000"/>
                </a:solidFill>
              </a:rPr>
              <a:t>a single piece</a:t>
            </a:r>
            <a:r>
              <a:rPr lang="en-GB" dirty="0"/>
              <a:t>.</a:t>
            </a:r>
          </a:p>
          <a:p>
            <a:r>
              <a:rPr lang="en-GB" dirty="0"/>
              <a:t> </a:t>
            </a:r>
            <a:r>
              <a:rPr lang="en-GB" dirty="0">
                <a:solidFill>
                  <a:srgbClr val="C00000"/>
                </a:solidFill>
              </a:rPr>
              <a:t>lesions of &gt;20 mm </a:t>
            </a:r>
            <a:r>
              <a:rPr lang="en-GB" dirty="0"/>
              <a:t>are more likely require </a:t>
            </a:r>
            <a:r>
              <a:rPr lang="en-GB" dirty="0">
                <a:solidFill>
                  <a:srgbClr val="C00000"/>
                </a:solidFill>
              </a:rPr>
              <a:t>piecemeal resection</a:t>
            </a:r>
            <a:r>
              <a:rPr lang="en-GB" dirty="0"/>
              <a:t>, namely piecemeal EMR. </a:t>
            </a:r>
          </a:p>
          <a:p>
            <a:r>
              <a:rPr lang="en-GB" dirty="0"/>
              <a:t>In piecemeal EMR, a lesion is first cut into a large piece to accurately carry out histological diagnosis and the residual part is then deliberately cut into pieces .</a:t>
            </a:r>
          </a:p>
        </p:txBody>
      </p:sp>
    </p:spTree>
    <p:extLst>
      <p:ext uri="{BB962C8B-B14F-4D97-AF65-F5344CB8AC3E}">
        <p14:creationId xmlns:p14="http://schemas.microsoft.com/office/powerpoint/2010/main" val="54791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C8096-FE91-F6F1-45DB-CA5E8864B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rgbClr val="C00000"/>
                </a:solidFill>
              </a:rPr>
              <a:t>Precutting</a:t>
            </a:r>
            <a:r>
              <a:rPr lang="en-GB" dirty="0">
                <a:solidFill>
                  <a:srgbClr val="C00000"/>
                </a:solidFill>
              </a:rPr>
              <a:t> EMR </a:t>
            </a:r>
            <a:r>
              <a:rPr lang="en-GB" dirty="0"/>
              <a:t>describes a technique where in snaring is carried out after </a:t>
            </a:r>
            <a:r>
              <a:rPr lang="en-GB" dirty="0">
                <a:solidFill>
                  <a:srgbClr val="C00000"/>
                </a:solidFill>
              </a:rPr>
              <a:t>incising the circumference </a:t>
            </a:r>
            <a:r>
              <a:rPr lang="en-GB" dirty="0"/>
              <a:t>of the lesion by using the tip of a </a:t>
            </a:r>
            <a:r>
              <a:rPr lang="en-GB" dirty="0">
                <a:solidFill>
                  <a:srgbClr val="C00000"/>
                </a:solidFill>
              </a:rPr>
              <a:t>snare or a knife </a:t>
            </a:r>
            <a:r>
              <a:rPr lang="en-GB" dirty="0"/>
              <a:t>for ESD. </a:t>
            </a:r>
          </a:p>
          <a:p>
            <a:r>
              <a:rPr lang="en-GB" dirty="0"/>
              <a:t>Large prospective studies have demonstrated EMR as a safe, efficient, and cost-effective procedure .</a:t>
            </a:r>
          </a:p>
        </p:txBody>
      </p:sp>
    </p:spTree>
    <p:extLst>
      <p:ext uri="{BB962C8B-B14F-4D97-AF65-F5344CB8AC3E}">
        <p14:creationId xmlns:p14="http://schemas.microsoft.com/office/powerpoint/2010/main" val="3503645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7577E-1E46-6337-E539-621372165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55EA6-57C2-6DEC-2226-7FC3BBA98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EMR is a fundamental technique for endoscopic resection.</a:t>
            </a:r>
          </a:p>
          <a:p>
            <a:r>
              <a:rPr lang="en-GB" dirty="0"/>
              <a:t> Although EMR can be applied to large lesions, incomplete resection and poor outcome cannot be avoided . Features associated with </a:t>
            </a:r>
            <a:r>
              <a:rPr lang="en-GB" dirty="0">
                <a:solidFill>
                  <a:srgbClr val="C00000"/>
                </a:solidFill>
              </a:rPr>
              <a:t>incomplete resection </a:t>
            </a:r>
            <a:r>
              <a:rPr lang="en-GB" dirty="0"/>
              <a:t>or recurrence include lesion size </a:t>
            </a:r>
            <a:r>
              <a:rPr lang="en-GB" dirty="0">
                <a:solidFill>
                  <a:srgbClr val="C00000"/>
                </a:solidFill>
              </a:rPr>
              <a:t>of &gt;40 mm, </a:t>
            </a:r>
            <a:r>
              <a:rPr lang="en-GB" dirty="0"/>
              <a:t>ileocecal valve location, prior failed attempts at resection, and size, morphology, site, and access (</a:t>
            </a:r>
            <a:r>
              <a:rPr lang="en-GB" dirty="0">
                <a:solidFill>
                  <a:srgbClr val="C00000"/>
                </a:solidFill>
              </a:rPr>
              <a:t>SMSA) .</a:t>
            </a:r>
          </a:p>
          <a:p>
            <a:r>
              <a:rPr lang="en-GB" dirty="0"/>
              <a:t> Careful lesion </a:t>
            </a:r>
            <a:r>
              <a:rPr lang="en-GB" dirty="0">
                <a:solidFill>
                  <a:srgbClr val="C00000"/>
                </a:solidFill>
              </a:rPr>
              <a:t>assessment prior </a:t>
            </a:r>
            <a:r>
              <a:rPr lang="en-GB" dirty="0"/>
              <a:t>to EMR is recommended .</a:t>
            </a:r>
          </a:p>
          <a:p>
            <a:r>
              <a:rPr lang="en-GB" dirty="0"/>
              <a:t> For EMR, all efforts should be made to </a:t>
            </a:r>
            <a:r>
              <a:rPr lang="en-GB" dirty="0">
                <a:solidFill>
                  <a:srgbClr val="C00000"/>
                </a:solidFill>
              </a:rPr>
              <a:t>ensure the absence of neoplastic tissue at the post EMR mucosal defect and margin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2659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5593-11F7-20CF-C785-F24F4DE1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7584E-3B28-E246-772A-E8BF438B1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243"/>
            <a:ext cx="10519913" cy="4267200"/>
          </a:xfrm>
        </p:spPr>
        <p:txBody>
          <a:bodyPr/>
          <a:lstStyle/>
          <a:p>
            <a:r>
              <a:rPr lang="en-GB" dirty="0"/>
              <a:t>ESD begins with marking the tissue </a:t>
            </a:r>
            <a:r>
              <a:rPr lang="en-GB" dirty="0">
                <a:solidFill>
                  <a:srgbClr val="C00000"/>
                </a:solidFill>
              </a:rPr>
              <a:t>margin of 3–5 mm </a:t>
            </a:r>
            <a:r>
              <a:rPr lang="en-GB" dirty="0"/>
              <a:t>outside the lesion.</a:t>
            </a:r>
          </a:p>
          <a:p>
            <a:r>
              <a:rPr lang="en-GB" dirty="0"/>
              <a:t> Subsequently, an injection procedure is performed that is similar to that in EMR. The fluid-expanded submucosal space separates the layers and offers precise control over resection depth and lateral extent. 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C00000"/>
                </a:solidFill>
              </a:rPr>
              <a:t>circumference of the lesion </a:t>
            </a:r>
            <a:r>
              <a:rPr lang="en-GB" dirty="0"/>
              <a:t>is then incised using an endoscopic </a:t>
            </a:r>
            <a:r>
              <a:rPr lang="en-GB" dirty="0">
                <a:solidFill>
                  <a:srgbClr val="C00000"/>
                </a:solidFill>
              </a:rPr>
              <a:t>knife with an electrical cutting </a:t>
            </a:r>
            <a:r>
              <a:rPr lang="en-GB" dirty="0"/>
              <a:t>current and then the submucosa is dissected</a:t>
            </a:r>
          </a:p>
        </p:txBody>
      </p:sp>
    </p:spTree>
    <p:extLst>
      <p:ext uri="{BB962C8B-B14F-4D97-AF65-F5344CB8AC3E}">
        <p14:creationId xmlns:p14="http://schemas.microsoft.com/office/powerpoint/2010/main" val="3346746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40DAC-774B-3671-5133-8A872E78E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1FA39-3BC7-995C-667E-A8E73447F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Simplified/hybrid ESD, which is characterized by partial submucosal dissection followed by snare assisted resection, provides a bridge between conventional EMR and full ESD .</a:t>
            </a:r>
          </a:p>
          <a:p>
            <a:r>
              <a:rPr lang="en-GB" dirty="0"/>
              <a:t> Since </a:t>
            </a:r>
            <a:r>
              <a:rPr lang="en-GB" dirty="0" err="1"/>
              <a:t>en</a:t>
            </a:r>
            <a:r>
              <a:rPr lang="en-GB" dirty="0"/>
              <a:t> bloc resection by using ESD has shown a </a:t>
            </a:r>
            <a:r>
              <a:rPr lang="en-GB" dirty="0">
                <a:solidFill>
                  <a:srgbClr val="C00000"/>
                </a:solidFill>
              </a:rPr>
              <a:t>lower rate of recurrence </a:t>
            </a:r>
            <a:r>
              <a:rPr lang="en-GB" dirty="0"/>
              <a:t>compared with piecemeal resection (1%–2% compared with 10%–20% by using ESD; odds ratio, 8.2), ESD offers high rates of curative resection. </a:t>
            </a:r>
          </a:p>
          <a:p>
            <a:r>
              <a:rPr lang="en-GB" dirty="0"/>
              <a:t>What is more, the intact specimens produced by ESD allow more accurate pathological and oncological evaluation .</a:t>
            </a:r>
          </a:p>
        </p:txBody>
      </p:sp>
    </p:spTree>
    <p:extLst>
      <p:ext uri="{BB962C8B-B14F-4D97-AF65-F5344CB8AC3E}">
        <p14:creationId xmlns:p14="http://schemas.microsoft.com/office/powerpoint/2010/main" val="39545228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82CE7-9982-E576-EB56-E0B35C3D5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16C108A-4305-36CA-2756-443190E0E7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0575" y="307615"/>
            <a:ext cx="10870579" cy="6061435"/>
          </a:xfrm>
        </p:spPr>
      </p:pic>
    </p:spTree>
    <p:extLst>
      <p:ext uri="{BB962C8B-B14F-4D97-AF65-F5344CB8AC3E}">
        <p14:creationId xmlns:p14="http://schemas.microsoft.com/office/powerpoint/2010/main" val="9736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0EC3F-C7D6-D26A-1F0D-8F1D0587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9B83D-7B19-CBF7-37E0-ADCA13504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Colorectal polyps are the precursors of CRC and precede long before carcinogenesis, which presents opportunities </a:t>
            </a:r>
            <a:r>
              <a:rPr lang="en-GB" dirty="0">
                <a:solidFill>
                  <a:srgbClr val="FF0000"/>
                </a:solidFill>
              </a:rPr>
              <a:t>to prevent </a:t>
            </a:r>
            <a:r>
              <a:rPr lang="en-GB" dirty="0"/>
              <a:t>cancer by </a:t>
            </a:r>
            <a:r>
              <a:rPr lang="en-GB" dirty="0">
                <a:solidFill>
                  <a:srgbClr val="FF0000"/>
                </a:solidFill>
              </a:rPr>
              <a:t>removing precursor lesions.</a:t>
            </a:r>
          </a:p>
          <a:p>
            <a:r>
              <a:rPr lang="en-GB" dirty="0"/>
              <a:t> Nowadays, </a:t>
            </a:r>
            <a:r>
              <a:rPr lang="en-GB" dirty="0">
                <a:solidFill>
                  <a:srgbClr val="FF0000"/>
                </a:solidFill>
              </a:rPr>
              <a:t>screening and resection of colorectal polyps </a:t>
            </a:r>
            <a:r>
              <a:rPr lang="en-GB" dirty="0"/>
              <a:t>by endoscopy is the cornerstone in reducing the </a:t>
            </a:r>
            <a:r>
              <a:rPr lang="en-GB" dirty="0">
                <a:solidFill>
                  <a:srgbClr val="FF0000"/>
                </a:solidFill>
              </a:rPr>
              <a:t>incidence and mortality </a:t>
            </a:r>
            <a:r>
              <a:rPr lang="en-GB" dirty="0"/>
              <a:t>of CRC.</a:t>
            </a:r>
          </a:p>
        </p:txBody>
      </p:sp>
    </p:spTree>
    <p:extLst>
      <p:ext uri="{BB962C8B-B14F-4D97-AF65-F5344CB8AC3E}">
        <p14:creationId xmlns:p14="http://schemas.microsoft.com/office/powerpoint/2010/main" val="275809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F3E67-ECE8-B4F3-ECDD-DB7362F2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of colorectal polyps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3A4AB-6387-073F-593B-ED59B7B92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362" y="1495245"/>
            <a:ext cx="10669438" cy="4681718"/>
          </a:xfrm>
        </p:spPr>
        <p:txBody>
          <a:bodyPr>
            <a:normAutofit/>
          </a:bodyPr>
          <a:lstStyle/>
          <a:p>
            <a:r>
              <a:rPr lang="en-GB" dirty="0"/>
              <a:t>Colorectal polyps are defined as discrete </a:t>
            </a:r>
            <a:r>
              <a:rPr lang="en-GB" dirty="0">
                <a:solidFill>
                  <a:srgbClr val="FF0000"/>
                </a:solidFill>
              </a:rPr>
              <a:t>abnormal tissue masses protruding into the lumen </a:t>
            </a:r>
            <a:r>
              <a:rPr lang="en-GB" dirty="0"/>
              <a:t>of the colon or rectum Colorectal polyps have a variety of features. </a:t>
            </a:r>
          </a:p>
          <a:p>
            <a:r>
              <a:rPr lang="en-GB" dirty="0"/>
              <a:t>Their </a:t>
            </a:r>
            <a:r>
              <a:rPr lang="en-GB" dirty="0">
                <a:solidFill>
                  <a:srgbClr val="FF0000"/>
                </a:solidFill>
              </a:rPr>
              <a:t>macroscopic </a:t>
            </a:r>
            <a:r>
              <a:rPr lang="en-GB" dirty="0"/>
              <a:t>characterization provides information to predict the </a:t>
            </a:r>
            <a:r>
              <a:rPr lang="en-GB" dirty="0">
                <a:solidFill>
                  <a:srgbClr val="FF0000"/>
                </a:solidFill>
              </a:rPr>
              <a:t>histology, biological </a:t>
            </a:r>
            <a:r>
              <a:rPr lang="en-GB" dirty="0" err="1">
                <a:solidFill>
                  <a:srgbClr val="FF0000"/>
                </a:solidFill>
              </a:rPr>
              <a:t>behavior</a:t>
            </a:r>
            <a:r>
              <a:rPr lang="en-GB" dirty="0">
                <a:solidFill>
                  <a:srgbClr val="FF0000"/>
                </a:solidFill>
              </a:rPr>
              <a:t>, and prognosis of the lesions</a:t>
            </a:r>
            <a:r>
              <a:rPr lang="en-GB" dirty="0"/>
              <a:t>.</a:t>
            </a:r>
          </a:p>
          <a:p>
            <a:r>
              <a:rPr lang="en-GB" dirty="0"/>
              <a:t>the endoscopic description of colorectal polyps should include </a:t>
            </a:r>
            <a:r>
              <a:rPr lang="en-GB" dirty="0">
                <a:solidFill>
                  <a:srgbClr val="FF0000"/>
                </a:solidFill>
              </a:rPr>
              <a:t>location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size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morphology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suspected histopathology</a:t>
            </a:r>
            <a:r>
              <a:rPr lang="en-GB" dirty="0"/>
              <a:t>, and estimation of </a:t>
            </a:r>
            <a:r>
              <a:rPr lang="en-GB" dirty="0">
                <a:solidFill>
                  <a:srgbClr val="FF0000"/>
                </a:solidFill>
              </a:rPr>
              <a:t>depth of invasion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2411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170C-D5BC-4EF6-2C2E-845912A10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177" y="985987"/>
            <a:ext cx="10515600" cy="4764956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GB" sz="3200" dirty="0"/>
              <a:t>The location can be described as </a:t>
            </a:r>
            <a:r>
              <a:rPr lang="en-GB" sz="3200" dirty="0">
                <a:solidFill>
                  <a:srgbClr val="FF0000"/>
                </a:solidFill>
              </a:rPr>
              <a:t>proximal colon</a:t>
            </a:r>
            <a:r>
              <a:rPr lang="en-GB" sz="3200" dirty="0"/>
              <a:t>, </a:t>
            </a:r>
            <a:r>
              <a:rPr lang="en-GB" sz="3200" dirty="0">
                <a:solidFill>
                  <a:srgbClr val="FF0000"/>
                </a:solidFill>
              </a:rPr>
              <a:t>distal</a:t>
            </a:r>
            <a:r>
              <a:rPr lang="en-GB" sz="3200" dirty="0"/>
              <a:t> colon, rectosigmoid, and </a:t>
            </a:r>
            <a:r>
              <a:rPr lang="en-GB" sz="3200" dirty="0">
                <a:solidFill>
                  <a:srgbClr val="FF0000"/>
                </a:solidFill>
              </a:rPr>
              <a:t>difficult sites </a:t>
            </a:r>
            <a:r>
              <a:rPr lang="en-GB" sz="3200" dirty="0"/>
              <a:t>(such as the ileocecal valve, appendiceal orifice, and anorectal junction) 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   The size can be stratified as </a:t>
            </a:r>
            <a:r>
              <a:rPr lang="en-GB" sz="3200" dirty="0">
                <a:solidFill>
                  <a:srgbClr val="FF0000"/>
                </a:solidFill>
              </a:rPr>
              <a:t>diminutive (5 mm</a:t>
            </a:r>
            <a:r>
              <a:rPr lang="en-GB" sz="3200" dirty="0"/>
              <a:t>),</a:t>
            </a:r>
          </a:p>
          <a:p>
            <a:pPr marL="0" indent="0">
              <a:buNone/>
            </a:pPr>
            <a:r>
              <a:rPr lang="en-GB" sz="3200" dirty="0"/>
              <a:t> </a:t>
            </a:r>
            <a:r>
              <a:rPr lang="en-GB" sz="3200" dirty="0">
                <a:solidFill>
                  <a:srgbClr val="FF0000"/>
                </a:solidFill>
              </a:rPr>
              <a:t>small (6–9 mm</a:t>
            </a:r>
            <a:r>
              <a:rPr lang="en-GB" sz="3200" dirty="0"/>
              <a:t>), </a:t>
            </a:r>
            <a:r>
              <a:rPr lang="en-GB" sz="3200" dirty="0">
                <a:solidFill>
                  <a:srgbClr val="FF0000"/>
                </a:solidFill>
              </a:rPr>
              <a:t>intermediate (10–19 mm</a:t>
            </a:r>
            <a:r>
              <a:rPr lang="en-GB" sz="3200" dirty="0"/>
              <a:t>), and </a:t>
            </a:r>
            <a:r>
              <a:rPr lang="en-GB" sz="3200" dirty="0">
                <a:solidFill>
                  <a:srgbClr val="FF0000"/>
                </a:solidFill>
              </a:rPr>
              <a:t>large (20 mm</a:t>
            </a:r>
            <a:r>
              <a:rPr lang="en-GB" sz="3200" dirty="0"/>
              <a:t>) </a:t>
            </a:r>
          </a:p>
          <a:p>
            <a:pPr marL="0" indent="0">
              <a:buNone/>
            </a:pP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2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AB455-3C14-6F68-B360-79F6664B3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Morphologically, colorectal polyps can follow the Paris classification of superficial neoplastic lesions : </a:t>
            </a:r>
          </a:p>
          <a:p>
            <a:r>
              <a:rPr lang="en-GB" dirty="0">
                <a:solidFill>
                  <a:srgbClr val="FF0000"/>
                </a:solidFill>
              </a:rPr>
              <a:t>protruding type( I)</a:t>
            </a:r>
            <a:r>
              <a:rPr lang="en-GB" dirty="0"/>
              <a:t> contain pedunculated (Ip) and sessile (Is) lesions;</a:t>
            </a:r>
          </a:p>
          <a:p>
            <a:r>
              <a:rPr lang="en-GB" dirty="0" err="1">
                <a:solidFill>
                  <a:srgbClr val="FF0000"/>
                </a:solidFill>
              </a:rPr>
              <a:t>nonprotruding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and non-excavated types (II) </a:t>
            </a:r>
            <a:r>
              <a:rPr lang="en-GB" dirty="0"/>
              <a:t>include slightly elevated (</a:t>
            </a:r>
            <a:r>
              <a:rPr lang="en-GB" dirty="0" err="1"/>
              <a:t>IIa</a:t>
            </a:r>
            <a:r>
              <a:rPr lang="en-GB" dirty="0"/>
              <a:t>), completely flat (IIb), and slightly depressed (</a:t>
            </a:r>
            <a:r>
              <a:rPr lang="en-GB" dirty="0" err="1"/>
              <a:t>IIc</a:t>
            </a:r>
            <a:r>
              <a:rPr lang="en-GB" dirty="0"/>
              <a:t>) lesions;</a:t>
            </a:r>
          </a:p>
          <a:p>
            <a:r>
              <a:rPr lang="en-GB" dirty="0"/>
              <a:t>ulcer is seen in excavated type (III).</a:t>
            </a:r>
          </a:p>
          <a:p>
            <a:r>
              <a:rPr lang="en-GB" dirty="0"/>
              <a:t> Lesions assigned to Is/</a:t>
            </a:r>
            <a:r>
              <a:rPr lang="en-GB" dirty="0" err="1"/>
              <a:t>IIa</a:t>
            </a:r>
            <a:r>
              <a:rPr lang="en-GB" dirty="0"/>
              <a:t>/IIb/</a:t>
            </a:r>
            <a:r>
              <a:rPr lang="en-GB" dirty="0" err="1"/>
              <a:t>IIc</a:t>
            </a:r>
            <a:r>
              <a:rPr lang="en-GB" dirty="0"/>
              <a:t> with a size of &gt;10 mm and extending laterally (in contrast to vertically) along the colonic wall are also known as </a:t>
            </a:r>
            <a:r>
              <a:rPr lang="en-GB" dirty="0">
                <a:solidFill>
                  <a:srgbClr val="FF0000"/>
                </a:solidFill>
              </a:rPr>
              <a:t>laterally spreading lesions (LSLs</a:t>
            </a:r>
            <a:r>
              <a:rPr lang="en-GB" dirty="0"/>
              <a:t>) . </a:t>
            </a:r>
          </a:p>
        </p:txBody>
      </p:sp>
    </p:spTree>
    <p:extLst>
      <p:ext uri="{BB962C8B-B14F-4D97-AF65-F5344CB8AC3E}">
        <p14:creationId xmlns:p14="http://schemas.microsoft.com/office/powerpoint/2010/main" val="374644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74644-9014-8E83-17B8-914413C27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 colorectal polyps are closely observed using high-resolution narrow band imaging </a:t>
            </a:r>
            <a:r>
              <a:rPr lang="en-GB" dirty="0">
                <a:solidFill>
                  <a:srgbClr val="FF0000"/>
                </a:solidFill>
              </a:rPr>
              <a:t>(NBI) endoscopy</a:t>
            </a:r>
          </a:p>
          <a:p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) lesion </a:t>
            </a:r>
            <a:r>
              <a:rPr lang="en-GB" dirty="0" err="1">
                <a:solidFill>
                  <a:srgbClr val="FF0000"/>
                </a:solidFill>
              </a:rPr>
              <a:t>color</a:t>
            </a:r>
            <a:r>
              <a:rPr lang="en-GB" dirty="0">
                <a:solidFill>
                  <a:srgbClr val="FF0000"/>
                </a:solidFill>
              </a:rPr>
              <a:t>, (ii) microvascular architecture, and (iii) surface pattern </a:t>
            </a:r>
            <a:r>
              <a:rPr lang="en-GB" dirty="0"/>
              <a:t>(also called pit pattern) </a:t>
            </a:r>
          </a:p>
          <a:p>
            <a:r>
              <a:rPr lang="en-GB" dirty="0"/>
              <a:t> Based on the three characteristics, NBI international colorectal endoscopic classification can be made and help to discriminate </a:t>
            </a:r>
            <a:r>
              <a:rPr lang="en-GB" dirty="0">
                <a:solidFill>
                  <a:srgbClr val="FF0000"/>
                </a:solidFill>
              </a:rPr>
              <a:t>hyperplastic polyps</a:t>
            </a:r>
            <a:r>
              <a:rPr lang="en-GB" dirty="0"/>
              <a:t> (Type 1), </a:t>
            </a:r>
            <a:r>
              <a:rPr lang="en-GB" dirty="0">
                <a:solidFill>
                  <a:srgbClr val="FF0000"/>
                </a:solidFill>
              </a:rPr>
              <a:t>adenomas</a:t>
            </a:r>
            <a:r>
              <a:rPr lang="en-GB" dirty="0"/>
              <a:t> (Type 2), and </a:t>
            </a:r>
            <a:r>
              <a:rPr lang="en-GB" dirty="0">
                <a:solidFill>
                  <a:srgbClr val="FF0000"/>
                </a:solidFill>
              </a:rPr>
              <a:t>deep submucosa-invasive cancer </a:t>
            </a:r>
            <a:r>
              <a:rPr lang="en-GB" dirty="0"/>
              <a:t>(Type 3)</a:t>
            </a:r>
          </a:p>
        </p:txBody>
      </p:sp>
    </p:spTree>
    <p:extLst>
      <p:ext uri="{BB962C8B-B14F-4D97-AF65-F5344CB8AC3E}">
        <p14:creationId xmlns:p14="http://schemas.microsoft.com/office/powerpoint/2010/main" val="461949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093F95-B4A7-6FB4-76CC-CF3183F296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464" y="493098"/>
            <a:ext cx="8327366" cy="609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32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AB973-FC0A-D552-11D9-DB1E0B283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29" y="1748288"/>
            <a:ext cx="10479657" cy="4370716"/>
          </a:xfrm>
        </p:spPr>
        <p:txBody>
          <a:bodyPr>
            <a:normAutofit/>
          </a:bodyPr>
          <a:lstStyle/>
          <a:p>
            <a:r>
              <a:rPr lang="en-GB" dirty="0"/>
              <a:t> colorectal polyps can be classified as </a:t>
            </a:r>
            <a:r>
              <a:rPr lang="en-GB" dirty="0">
                <a:solidFill>
                  <a:srgbClr val="FF0000"/>
                </a:solidFill>
              </a:rPr>
              <a:t>adenomatous polyps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serrated polyps. </a:t>
            </a:r>
          </a:p>
          <a:p>
            <a:r>
              <a:rPr lang="en-GB" dirty="0">
                <a:solidFill>
                  <a:srgbClr val="FF0000"/>
                </a:solidFill>
              </a:rPr>
              <a:t>Adenomatous </a:t>
            </a:r>
            <a:r>
              <a:rPr lang="en-GB" dirty="0"/>
              <a:t>polyps contain three histologically types: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>
                <a:solidFill>
                  <a:srgbClr val="FF0000"/>
                </a:solidFill>
              </a:rPr>
              <a:t>tubular adenoma</a:t>
            </a:r>
            <a:r>
              <a:rPr lang="en-GB" dirty="0"/>
              <a:t>, </a:t>
            </a:r>
            <a:r>
              <a:rPr lang="en-GB" dirty="0" err="1">
                <a:solidFill>
                  <a:srgbClr val="FF0000"/>
                </a:solidFill>
              </a:rPr>
              <a:t>tubulovillous</a:t>
            </a:r>
            <a:r>
              <a:rPr lang="en-GB" dirty="0">
                <a:solidFill>
                  <a:srgbClr val="FF0000"/>
                </a:solidFill>
              </a:rPr>
              <a:t> adenoma</a:t>
            </a:r>
            <a:r>
              <a:rPr lang="en-GB" dirty="0"/>
              <a:t>, and </a:t>
            </a:r>
            <a:r>
              <a:rPr lang="en-GB" dirty="0">
                <a:solidFill>
                  <a:srgbClr val="FF0000"/>
                </a:solidFill>
              </a:rPr>
              <a:t>villous adenoma </a:t>
            </a:r>
            <a:r>
              <a:rPr lang="en-GB" dirty="0"/>
              <a:t>.</a:t>
            </a:r>
          </a:p>
          <a:p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Serrated polyps</a:t>
            </a:r>
            <a:r>
              <a:rPr lang="en-GB" dirty="0"/>
              <a:t> are a heterogeneous group of lesions that could be further classified into three categories: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    hyperplastic polyps</a:t>
            </a:r>
            <a:r>
              <a:rPr lang="en-GB" dirty="0"/>
              <a:t>, </a:t>
            </a:r>
            <a:r>
              <a:rPr lang="en-GB" dirty="0">
                <a:solidFill>
                  <a:srgbClr val="FF0000"/>
                </a:solidFill>
              </a:rPr>
              <a:t>sessile serrated lesions</a:t>
            </a:r>
            <a:r>
              <a:rPr lang="en-GB" dirty="0"/>
              <a:t>, and the </a:t>
            </a:r>
            <a:r>
              <a:rPr lang="en-GB" dirty="0">
                <a:solidFill>
                  <a:srgbClr val="FF0000"/>
                </a:solidFill>
              </a:rPr>
              <a:t>traditional serrated adenomas (TSAs) . </a:t>
            </a:r>
          </a:p>
        </p:txBody>
      </p:sp>
    </p:spTree>
    <p:extLst>
      <p:ext uri="{BB962C8B-B14F-4D97-AF65-F5344CB8AC3E}">
        <p14:creationId xmlns:p14="http://schemas.microsoft.com/office/powerpoint/2010/main" val="831684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2053</Words>
  <Application>Microsoft Office PowerPoint</Application>
  <PresentationFormat>Widescreen</PresentationFormat>
  <Paragraphs>104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 Endoscopic management of colorectal polyps</vt:lpstr>
      <vt:lpstr>Introduction</vt:lpstr>
      <vt:lpstr>PowerPoint Presentation</vt:lpstr>
      <vt:lpstr>Assessment of colorectal polyps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Recommended resection techniques for colorectal polyps</vt:lpstr>
      <vt:lpstr>PowerPoint Presentation</vt:lpstr>
      <vt:lpstr>PowerPoint Presentation</vt:lpstr>
      <vt:lpstr>PowerPoint Presentation</vt:lpstr>
      <vt:lpstr>PowerPoint Presentation</vt:lpstr>
      <vt:lpstr>Biopsy forceps polypectomy</vt:lpstr>
      <vt:lpstr>Hot forceps polypectomy (HFP)</vt:lpstr>
      <vt:lpstr>PowerPoint Presentation</vt:lpstr>
      <vt:lpstr>CSP</vt:lpstr>
      <vt:lpstr>PowerPoint Presentation</vt:lpstr>
      <vt:lpstr>HSP</vt:lpstr>
      <vt:lpstr>Argon plasma coagulation</vt:lpstr>
      <vt:lpstr>PowerPoint Presentation</vt:lpstr>
      <vt:lpstr>EMR</vt:lpstr>
      <vt:lpstr>PowerPoint Presentation</vt:lpstr>
      <vt:lpstr>PowerPoint Presentation</vt:lpstr>
      <vt:lpstr>PowerPoint Presentation</vt:lpstr>
      <vt:lpstr>ESD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Endoscopic management of colorectal polyps</dc:title>
  <dc:creator>somi bahrami</dc:creator>
  <cp:lastModifiedBy>somi bahrami</cp:lastModifiedBy>
  <cp:revision>3</cp:revision>
  <dcterms:created xsi:type="dcterms:W3CDTF">2023-06-06T17:54:00Z</dcterms:created>
  <dcterms:modified xsi:type="dcterms:W3CDTF">2023-07-23T18:50:11Z</dcterms:modified>
</cp:coreProperties>
</file>